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1C20AC60-3907-4A7A-A321-442A0DF422E3}"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C20AC60-3907-4A7A-A321-442A0DF422E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C20AC60-3907-4A7A-A321-442A0DF422E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C20AC60-3907-4A7A-A321-442A0DF422E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C20AC60-3907-4A7A-A321-442A0DF422E3}"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C20AC60-3907-4A7A-A321-442A0DF422E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C20AC60-3907-4A7A-A321-442A0DF422E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C20AC60-3907-4A7A-A321-442A0DF422E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C20AC60-3907-4A7A-A321-442A0DF422E3}"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C20AC60-3907-4A7A-A321-442A0DF422E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359C36F6-FE70-46F1-B99A-0BDD0FAB7FAA}" type="datetimeFigureOut">
              <a:rPr lang="en-US" smtClean="0"/>
              <a:t>11/21/2014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C20AC60-3907-4A7A-A321-442A0DF422E3}"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59C36F6-FE70-46F1-B99A-0BDD0FAB7FAA}" type="datetimeFigureOut">
              <a:rPr lang="en-US" smtClean="0"/>
              <a:t>11/21/2014</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1C20AC60-3907-4A7A-A321-442A0DF422E3}"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2560" y="359898"/>
            <a:ext cx="7406640" cy="706902"/>
          </a:xfrm>
        </p:spPr>
        <p:txBody>
          <a:bodyPr>
            <a:normAutofit fontScale="90000"/>
          </a:bodyPr>
          <a:lstStyle/>
          <a:p>
            <a:r>
              <a:rPr lang="en-US" dirty="0" smtClean="0"/>
              <a:t>Jacksonian </a:t>
            </a:r>
            <a:r>
              <a:rPr lang="en-US" dirty="0" smtClean="0"/>
              <a:t>America </a:t>
            </a:r>
            <a:endParaRPr lang="en-US" dirty="0"/>
          </a:p>
        </p:txBody>
      </p:sp>
      <p:sp>
        <p:nvSpPr>
          <p:cNvPr id="3" name="Subtitle 2"/>
          <p:cNvSpPr>
            <a:spLocks noGrp="1"/>
          </p:cNvSpPr>
          <p:nvPr>
            <p:ph type="subTitle" idx="1"/>
          </p:nvPr>
        </p:nvSpPr>
        <p:spPr>
          <a:xfrm>
            <a:off x="1411603" y="1066800"/>
            <a:ext cx="7406640" cy="1752600"/>
          </a:xfrm>
        </p:spPr>
        <p:txBody>
          <a:bodyPr/>
          <a:lstStyle/>
          <a:p>
            <a:r>
              <a:rPr lang="en-US" dirty="0" smtClean="0"/>
              <a:t>The Onset of Jacksonian Democracy, 1812 - 1837</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1600199"/>
            <a:ext cx="4800600" cy="486136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36674">
            <a:off x="5681538" y="1634838"/>
            <a:ext cx="3099136" cy="4648704"/>
          </a:xfrm>
          <a:prstGeom prst="rect">
            <a:avLst/>
          </a:prstGeom>
        </p:spPr>
      </p:pic>
    </p:spTree>
    <p:extLst>
      <p:ext uri="{BB962C8B-B14F-4D97-AF65-F5344CB8AC3E}">
        <p14:creationId xmlns:p14="http://schemas.microsoft.com/office/powerpoint/2010/main" val="19973104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76200"/>
            <a:ext cx="7498080" cy="716280"/>
          </a:xfrm>
        </p:spPr>
        <p:txBody>
          <a:bodyPr>
            <a:normAutofit fontScale="90000"/>
          </a:bodyPr>
          <a:lstStyle/>
          <a:p>
            <a:r>
              <a:rPr lang="en-US" dirty="0" smtClean="0"/>
              <a:t>The Force Act of 1832 - Jackson</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438400" y="838200"/>
            <a:ext cx="4891431" cy="4495800"/>
          </a:xfrm>
        </p:spPr>
      </p:pic>
      <p:sp>
        <p:nvSpPr>
          <p:cNvPr id="7" name="Content Placeholder 6"/>
          <p:cNvSpPr>
            <a:spLocks noGrp="1"/>
          </p:cNvSpPr>
          <p:nvPr>
            <p:ph sz="half" idx="2"/>
          </p:nvPr>
        </p:nvSpPr>
        <p:spPr>
          <a:xfrm>
            <a:off x="1600200" y="5410200"/>
            <a:ext cx="7391400" cy="1219200"/>
          </a:xfrm>
        </p:spPr>
        <p:txBody>
          <a:bodyPr>
            <a:normAutofit fontScale="77500" lnSpcReduction="20000"/>
          </a:bodyPr>
          <a:lstStyle/>
          <a:p>
            <a:pPr marL="82296" indent="0">
              <a:buNone/>
            </a:pPr>
            <a:r>
              <a:rPr lang="en-US" dirty="0" smtClean="0"/>
              <a:t>Like George Washington had during the Whiskey Rebellion, Andrew Jackson was willing to invade the state of South Carolina personally if that’s what it took to preserve the Union and coerce the states to respect federal law.</a:t>
            </a:r>
            <a:endParaRPr lang="en-US" dirty="0"/>
          </a:p>
        </p:txBody>
      </p:sp>
    </p:spTree>
    <p:extLst>
      <p:ext uri="{BB962C8B-B14F-4D97-AF65-F5344CB8AC3E}">
        <p14:creationId xmlns:p14="http://schemas.microsoft.com/office/powerpoint/2010/main" val="223703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Congress passed a new tariff bill in 1833 – thanks to Clay and Webster.</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72634" y="1447800"/>
            <a:ext cx="6024282" cy="4800600"/>
          </a:xfrm>
        </p:spPr>
      </p:pic>
    </p:spTree>
    <p:extLst>
      <p:ext uri="{BB962C8B-B14F-4D97-AF65-F5344CB8AC3E}">
        <p14:creationId xmlns:p14="http://schemas.microsoft.com/office/powerpoint/2010/main" val="3995274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533400"/>
            <a:ext cx="7498080" cy="1143000"/>
          </a:xfrm>
        </p:spPr>
        <p:txBody>
          <a:bodyPr>
            <a:normAutofit fontScale="90000"/>
          </a:bodyPr>
          <a:lstStyle/>
          <a:p>
            <a:r>
              <a:rPr lang="en-US" dirty="0" smtClean="0"/>
              <a:t>The Indian Removal Act of 1830 forced all Native American tribes to relocate west of the Mississippi.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2133600"/>
            <a:ext cx="6553200" cy="4294332"/>
          </a:xfrm>
        </p:spPr>
      </p:pic>
    </p:spTree>
    <p:extLst>
      <p:ext uri="{BB962C8B-B14F-4D97-AF65-F5344CB8AC3E}">
        <p14:creationId xmlns:p14="http://schemas.microsoft.com/office/powerpoint/2010/main" val="7931888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Cherokee Assimilation: </a:t>
            </a:r>
            <a:endParaRPr lang="en-US" dirty="0"/>
          </a:p>
        </p:txBody>
      </p:sp>
      <p:sp>
        <p:nvSpPr>
          <p:cNvPr id="3" name="Content Placeholder 2"/>
          <p:cNvSpPr>
            <a:spLocks noGrp="1"/>
          </p:cNvSpPr>
          <p:nvPr>
            <p:ph idx="1"/>
          </p:nvPr>
        </p:nvSpPr>
        <p:spPr/>
        <p:txBody>
          <a:bodyPr/>
          <a:lstStyle/>
          <a:p>
            <a:r>
              <a:rPr lang="en-US" dirty="0" smtClean="0"/>
              <a:t>Adoption of the Christian faith.</a:t>
            </a:r>
          </a:p>
          <a:p>
            <a:r>
              <a:rPr lang="en-US" dirty="0" smtClean="0"/>
              <a:t>American style clothing and style.</a:t>
            </a:r>
          </a:p>
          <a:p>
            <a:r>
              <a:rPr lang="en-US" dirty="0" smtClean="0"/>
              <a:t>Private property rights established.</a:t>
            </a:r>
          </a:p>
          <a:p>
            <a:r>
              <a:rPr lang="en-US" dirty="0" smtClean="0"/>
              <a:t>Written language.</a:t>
            </a:r>
          </a:p>
          <a:p>
            <a:r>
              <a:rPr lang="en-US" dirty="0" smtClean="0"/>
              <a:t>Public education systems, including an emphasis on the law.</a:t>
            </a:r>
          </a:p>
          <a:p>
            <a:r>
              <a:rPr lang="en-US" dirty="0" smtClean="0"/>
              <a:t>Many owned plantations.</a:t>
            </a:r>
          </a:p>
          <a:p>
            <a:r>
              <a:rPr lang="en-US" dirty="0" smtClean="0"/>
              <a:t>Some owned slaves.</a:t>
            </a:r>
          </a:p>
          <a:p>
            <a:endParaRPr lang="en-US" dirty="0"/>
          </a:p>
        </p:txBody>
      </p:sp>
    </p:spTree>
    <p:extLst>
      <p:ext uri="{BB962C8B-B14F-4D97-AF65-F5344CB8AC3E}">
        <p14:creationId xmlns:p14="http://schemas.microsoft.com/office/powerpoint/2010/main" val="31718697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Worcester V. Georgia</a:t>
            </a:r>
            <a:endParaRPr lang="en-US" i="1" dirty="0"/>
          </a:p>
        </p:txBody>
      </p:sp>
      <p:sp>
        <p:nvSpPr>
          <p:cNvPr id="4" name="Content Placeholder 3"/>
          <p:cNvSpPr>
            <a:spLocks noGrp="1"/>
          </p:cNvSpPr>
          <p:nvPr>
            <p:ph sz="half" idx="1"/>
          </p:nvPr>
        </p:nvSpPr>
        <p:spPr/>
        <p:txBody>
          <a:bodyPr>
            <a:normAutofit fontScale="85000" lnSpcReduction="20000"/>
          </a:bodyPr>
          <a:lstStyle/>
          <a:p>
            <a:pPr marL="82296" indent="0">
              <a:buNone/>
            </a:pPr>
            <a:r>
              <a:rPr lang="en-US" dirty="0" smtClean="0"/>
              <a:t>In the case of Worcester V. Georgia, Chief Justice John Marshall sided with the Native American tribe – insisting that it was unconstitutional to remove the Cherokee from their own reservation – created by a treaty with the United States government.  </a:t>
            </a:r>
            <a:r>
              <a:rPr lang="en-US" dirty="0"/>
              <a:t> </a:t>
            </a:r>
            <a:r>
              <a:rPr lang="en-US" dirty="0" smtClean="0"/>
              <a:t>Andrew Jackson’s response: “Chief Justice Marshall has made his decision.  Now, let </a:t>
            </a:r>
            <a:r>
              <a:rPr lang="en-US" i="1" u="sng" dirty="0" smtClean="0"/>
              <a:t>him</a:t>
            </a:r>
            <a:r>
              <a:rPr lang="en-US" dirty="0" smtClean="0"/>
              <a:t> enforce it.” Jackson would not uphold the law.</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76850" y="1588930"/>
            <a:ext cx="3657600" cy="4534214"/>
          </a:xfrm>
        </p:spPr>
      </p:pic>
    </p:spTree>
    <p:extLst>
      <p:ext uri="{BB962C8B-B14F-4D97-AF65-F5344CB8AC3E}">
        <p14:creationId xmlns:p14="http://schemas.microsoft.com/office/powerpoint/2010/main" val="26712999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16778"/>
            <a:ext cx="3810000" cy="773822"/>
          </a:xfrm>
        </p:spPr>
        <p:txBody>
          <a:bodyPr/>
          <a:lstStyle/>
          <a:p>
            <a:r>
              <a:rPr lang="en-US" dirty="0" smtClean="0"/>
              <a:t>The Trail of Tears</a:t>
            </a:r>
            <a:endParaRPr lang="en-US" dirty="0"/>
          </a:p>
        </p:txBody>
      </p:sp>
      <p:sp>
        <p:nvSpPr>
          <p:cNvPr id="7" name="Text Placeholder 6"/>
          <p:cNvSpPr>
            <a:spLocks noGrp="1"/>
          </p:cNvSpPr>
          <p:nvPr>
            <p:ph type="body" idx="2"/>
          </p:nvPr>
        </p:nvSpPr>
        <p:spPr>
          <a:xfrm>
            <a:off x="457200" y="990600"/>
            <a:ext cx="8153400" cy="762000"/>
          </a:xfrm>
        </p:spPr>
        <p:txBody>
          <a:bodyPr>
            <a:normAutofit fontScale="92500"/>
          </a:bodyPr>
          <a:lstStyle/>
          <a:p>
            <a:r>
              <a:rPr lang="en-US" dirty="0" smtClean="0"/>
              <a:t>On the Trail of Tears, approximately one quarter of the 20,000 members of the Cherokee tribe forced to relocate would perish.  Most of those who died were the elderly or the very young, and they died due to exposure, exhaustion, dehydration, starvation, and illness.  Those who survived still lost much of their culture and all of their property.</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85800" y="1828800"/>
            <a:ext cx="7848600" cy="4688906"/>
          </a:xfrm>
        </p:spPr>
      </p:pic>
    </p:spTree>
    <p:extLst>
      <p:ext uri="{BB962C8B-B14F-4D97-AF65-F5344CB8AC3E}">
        <p14:creationId xmlns:p14="http://schemas.microsoft.com/office/powerpoint/2010/main" val="41836752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Andrew Jackson and the BUS</a:t>
            </a:r>
            <a:endParaRPr lang="en-US" dirty="0"/>
          </a:p>
        </p:txBody>
      </p:sp>
      <p:sp>
        <p:nvSpPr>
          <p:cNvPr id="6" name="Content Placeholder 5"/>
          <p:cNvSpPr>
            <a:spLocks noGrp="1"/>
          </p:cNvSpPr>
          <p:nvPr>
            <p:ph idx="1"/>
          </p:nvPr>
        </p:nvSpPr>
        <p:spPr/>
        <p:txBody>
          <a:bodyPr/>
          <a:lstStyle/>
          <a:p>
            <a:pPr marL="82296" indent="0">
              <a:buNone/>
            </a:pPr>
            <a:r>
              <a:rPr lang="en-US" dirty="0" smtClean="0"/>
              <a:t>Andrew Jackson hated the Bank of the United States (BUS) because it tended to provide loans to the rich rather than to the common man.  To Jackson, this was an attempt to form an aristocracy – granting power to the wealthiest individuals in the country.  It allowed the rich to get richer while the poor struggled just to survive. </a:t>
            </a:r>
            <a:endParaRPr lang="en-US" dirty="0"/>
          </a:p>
        </p:txBody>
      </p:sp>
    </p:spTree>
    <p:extLst>
      <p:ext uri="{BB962C8B-B14F-4D97-AF65-F5344CB8AC3E}">
        <p14:creationId xmlns:p14="http://schemas.microsoft.com/office/powerpoint/2010/main" val="5445080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Panic of 1837 – A Depression</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18554" y="1447800"/>
            <a:ext cx="6932441" cy="4800600"/>
          </a:xfrm>
        </p:spPr>
      </p:pic>
    </p:spTree>
    <p:extLst>
      <p:ext uri="{BB962C8B-B14F-4D97-AF65-F5344CB8AC3E}">
        <p14:creationId xmlns:p14="http://schemas.microsoft.com/office/powerpoint/2010/main" val="22347221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371600" y="1447800"/>
            <a:ext cx="3429000" cy="4098406"/>
          </a:xfrm>
        </p:spPr>
      </p:pic>
      <p:pic>
        <p:nvPicPr>
          <p:cNvPr id="11" name="Content Placeholder 10"/>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486400" y="1447800"/>
            <a:ext cx="3059502" cy="4267200"/>
          </a:xfrm>
        </p:spPr>
      </p:pic>
      <p:sp>
        <p:nvSpPr>
          <p:cNvPr id="12" name="Rounded Rectangle 11"/>
          <p:cNvSpPr/>
          <p:nvPr/>
        </p:nvSpPr>
        <p:spPr>
          <a:xfrm>
            <a:off x="1143000" y="5181600"/>
            <a:ext cx="7619999" cy="14478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William Henry Harrison’s was the shortest lived Presidency, for he caught pneumonia delivering a lengthy inaugural address in 1841 and passed away just 32 days after having been sworn into office.  John Tyler assumed the Presidency thereafter – although at the time there was no official Presidential succession law, and many believed he should not have been allowed to take the position.</a:t>
            </a:r>
            <a:endParaRPr lang="en-US" dirty="0"/>
          </a:p>
        </p:txBody>
      </p:sp>
      <p:sp>
        <p:nvSpPr>
          <p:cNvPr id="2" name="Title 1"/>
          <p:cNvSpPr>
            <a:spLocks noGrp="1"/>
          </p:cNvSpPr>
          <p:nvPr>
            <p:ph type="title"/>
          </p:nvPr>
        </p:nvSpPr>
        <p:spPr/>
        <p:txBody>
          <a:bodyPr/>
          <a:lstStyle/>
          <a:p>
            <a:r>
              <a:rPr lang="en-US" dirty="0" smtClean="0"/>
              <a:t>Tippecanoe and Tyler, Too!</a:t>
            </a:r>
            <a:endParaRPr lang="en-US" dirty="0"/>
          </a:p>
        </p:txBody>
      </p:sp>
    </p:spTree>
    <p:extLst>
      <p:ext uri="{BB962C8B-B14F-4D97-AF65-F5344CB8AC3E}">
        <p14:creationId xmlns:p14="http://schemas.microsoft.com/office/powerpoint/2010/main" val="2808519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Common Man Votes</a:t>
            </a:r>
            <a:endParaRPr lang="en-US" dirty="0"/>
          </a:p>
        </p:txBody>
      </p:sp>
      <p:sp>
        <p:nvSpPr>
          <p:cNvPr id="5" name="Content Placeholder 4"/>
          <p:cNvSpPr>
            <a:spLocks noGrp="1"/>
          </p:cNvSpPr>
          <p:nvPr>
            <p:ph sz="half" idx="1"/>
          </p:nvPr>
        </p:nvSpPr>
        <p:spPr>
          <a:xfrm>
            <a:off x="1295400" y="1524000"/>
            <a:ext cx="3797808" cy="4876800"/>
          </a:xfrm>
        </p:spPr>
        <p:txBody>
          <a:bodyPr>
            <a:normAutofit fontScale="85000" lnSpcReduction="20000"/>
          </a:bodyPr>
          <a:lstStyle/>
          <a:p>
            <a:pPr marL="82296" indent="0">
              <a:buNone/>
            </a:pPr>
            <a:r>
              <a:rPr lang="en-US" dirty="0" smtClean="0"/>
              <a:t>In the years leading up to the Presidency of Andrew Jackson, more and more white male voters were added to the Electorate.  Universal white suffrage was practically in effect by the late 1820s.  Moreover, many of these poor white voters were moving into the West, meaning that power in the Electoral College was shifting to that region – which Andrew Jackson would benefit from.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9200" y="2039521"/>
            <a:ext cx="3905250" cy="3617157"/>
          </a:xfrm>
        </p:spPr>
      </p:pic>
    </p:spTree>
    <p:extLst>
      <p:ext uri="{BB962C8B-B14F-4D97-AF65-F5344CB8AC3E}">
        <p14:creationId xmlns:p14="http://schemas.microsoft.com/office/powerpoint/2010/main" val="976847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7162800" cy="621422"/>
          </a:xfrm>
        </p:spPr>
        <p:txBody>
          <a:bodyPr>
            <a:normAutofit/>
          </a:bodyPr>
          <a:lstStyle/>
          <a:p>
            <a:r>
              <a:rPr lang="en-US" dirty="0" smtClean="0"/>
              <a:t>Property Requirements were Dropped.</a:t>
            </a:r>
            <a:endParaRPr lang="en-US" dirty="0"/>
          </a:p>
        </p:txBody>
      </p:sp>
      <p:sp>
        <p:nvSpPr>
          <p:cNvPr id="5" name="Text Placeholder 4"/>
          <p:cNvSpPr>
            <a:spLocks noGrp="1"/>
          </p:cNvSpPr>
          <p:nvPr>
            <p:ph type="body" idx="2"/>
          </p:nvPr>
        </p:nvSpPr>
        <p:spPr>
          <a:xfrm>
            <a:off x="457200" y="914400"/>
            <a:ext cx="8001000" cy="1191064"/>
          </a:xfrm>
        </p:spPr>
        <p:txBody>
          <a:bodyPr/>
          <a:lstStyle/>
          <a:p>
            <a:r>
              <a:rPr lang="en-US" dirty="0"/>
              <a:t>No property requirements were required in many states.  Not only that, though.  The population of the United States was doubling approximately every twenty years, too.</a:t>
            </a:r>
          </a:p>
          <a:p>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447800"/>
            <a:ext cx="8384550" cy="4997278"/>
          </a:xfrm>
        </p:spPr>
      </p:pic>
    </p:spTree>
    <p:extLst>
      <p:ext uri="{BB962C8B-B14F-4D97-AF65-F5344CB8AC3E}">
        <p14:creationId xmlns:p14="http://schemas.microsoft.com/office/powerpoint/2010/main" val="25026867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Spoils System</a:t>
            </a:r>
            <a:endParaRPr lang="en-US" dirty="0"/>
          </a:p>
        </p:txBody>
      </p:sp>
      <p:sp>
        <p:nvSpPr>
          <p:cNvPr id="6" name="Content Placeholder 5"/>
          <p:cNvSpPr>
            <a:spLocks noGrp="1"/>
          </p:cNvSpPr>
          <p:nvPr>
            <p:ph sz="half" idx="1"/>
          </p:nvPr>
        </p:nvSpPr>
        <p:spPr/>
        <p:txBody>
          <a:bodyPr/>
          <a:lstStyle/>
          <a:p>
            <a:pPr marL="82296" indent="0">
              <a:buNone/>
            </a:pPr>
            <a:r>
              <a:rPr lang="en-US" dirty="0" smtClean="0"/>
              <a:t>The practice of granting government jobs to political supporters, campaign financers, and friends was known as the “Spoils System,” and President Andrew Jackson was one of its greatest practitioners. </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28310" y="1570037"/>
            <a:ext cx="3154680" cy="4572000"/>
          </a:xfrm>
        </p:spPr>
      </p:pic>
    </p:spTree>
    <p:extLst>
      <p:ext uri="{BB962C8B-B14F-4D97-AF65-F5344CB8AC3E}">
        <p14:creationId xmlns:p14="http://schemas.microsoft.com/office/powerpoint/2010/main" val="5760290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Tariff of Abominations</a:t>
            </a:r>
            <a:endParaRPr lang="en-US" dirty="0"/>
          </a:p>
        </p:txBody>
      </p:sp>
      <p:sp>
        <p:nvSpPr>
          <p:cNvPr id="3" name="Content Placeholder 2"/>
          <p:cNvSpPr>
            <a:spLocks noGrp="1"/>
          </p:cNvSpPr>
          <p:nvPr>
            <p:ph sz="half" idx="1"/>
          </p:nvPr>
        </p:nvSpPr>
        <p:spPr>
          <a:xfrm>
            <a:off x="1219200" y="1524000"/>
            <a:ext cx="3276600" cy="4953000"/>
          </a:xfrm>
        </p:spPr>
        <p:txBody>
          <a:bodyPr>
            <a:normAutofit fontScale="85000" lnSpcReduction="20000"/>
          </a:bodyPr>
          <a:lstStyle/>
          <a:p>
            <a:pPr marL="82296" indent="0">
              <a:buNone/>
            </a:pPr>
            <a:r>
              <a:rPr lang="en-US" dirty="0" smtClean="0"/>
              <a:t>The Tariff of Abominations – also known as the Tariff of 1828, placed a high tax on all imported goods.  It was so hated by Southern States that South Carolina threatened to nullify the law and even secede from the Union if it was not repealed.   The only influence of the Tariff of 1828, they believed, was to increase prices. </a:t>
            </a:r>
            <a:endParaRPr lang="en-US" dirty="0"/>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95800" y="1981200"/>
            <a:ext cx="4438650" cy="3829075"/>
          </a:xfrm>
        </p:spPr>
      </p:pic>
    </p:spTree>
    <p:extLst>
      <p:ext uri="{BB962C8B-B14F-4D97-AF65-F5344CB8AC3E}">
        <p14:creationId xmlns:p14="http://schemas.microsoft.com/office/powerpoint/2010/main" val="7939009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Nullification</a:t>
            </a:r>
            <a:endParaRPr lang="en-US" dirty="0"/>
          </a:p>
        </p:txBody>
      </p:sp>
      <p:sp>
        <p:nvSpPr>
          <p:cNvPr id="3" name="Content Placeholder 2"/>
          <p:cNvSpPr>
            <a:spLocks noGrp="1"/>
          </p:cNvSpPr>
          <p:nvPr>
            <p:ph sz="half" idx="1"/>
          </p:nvPr>
        </p:nvSpPr>
        <p:spPr>
          <a:xfrm>
            <a:off x="1143000" y="1447800"/>
            <a:ext cx="3657600" cy="4663440"/>
          </a:xfrm>
        </p:spPr>
        <p:txBody>
          <a:bodyPr>
            <a:normAutofit fontScale="92500"/>
          </a:bodyPr>
          <a:lstStyle/>
          <a:p>
            <a:pPr marL="82296" indent="0">
              <a:buNone/>
            </a:pPr>
            <a:r>
              <a:rPr lang="en-US" dirty="0" smtClean="0"/>
              <a:t>John C. Calhoun, looking back upon other “States Rights” theorists, insisted that the states could nullify laws of the federal government in 1832.  He was so adamant that he actually resigned the Vice Presidency and went back to South Carolina to test the theory out!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9200" y="1219200"/>
            <a:ext cx="3403987" cy="4664075"/>
          </a:xfrm>
        </p:spPr>
      </p:pic>
    </p:spTree>
    <p:extLst>
      <p:ext uri="{BB962C8B-B14F-4D97-AF65-F5344CB8AC3E}">
        <p14:creationId xmlns:p14="http://schemas.microsoft.com/office/powerpoint/2010/main" val="41659951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Daniel Webster – Union Man.</a:t>
            </a:r>
            <a:endParaRPr lang="en-US" dirty="0"/>
          </a:p>
        </p:txBody>
      </p:sp>
      <p:sp>
        <p:nvSpPr>
          <p:cNvPr id="3" name="Content Placeholder 2"/>
          <p:cNvSpPr>
            <a:spLocks noGrp="1"/>
          </p:cNvSpPr>
          <p:nvPr>
            <p:ph sz="half" idx="1"/>
          </p:nvPr>
        </p:nvSpPr>
        <p:spPr/>
        <p:txBody>
          <a:bodyPr/>
          <a:lstStyle/>
          <a:p>
            <a:pPr marL="82296" indent="0">
              <a:buNone/>
            </a:pPr>
            <a:r>
              <a:rPr lang="en-US" dirty="0" smtClean="0"/>
              <a:t>Daniel Webster attempted to intervene and promote a solution during the so-called Nullification Crisis.  Along with Henry Clay, he attempted to talk South Carolina from the brink of catastrophe in 1832.</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92491" y="1524000"/>
            <a:ext cx="3626318" cy="4664075"/>
          </a:xfrm>
        </p:spPr>
      </p:pic>
    </p:spTree>
    <p:extLst>
      <p:ext uri="{BB962C8B-B14F-4D97-AF65-F5344CB8AC3E}">
        <p14:creationId xmlns:p14="http://schemas.microsoft.com/office/powerpoint/2010/main" val="32270017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President Andrew Jackson: </a:t>
            </a:r>
            <a:endParaRPr lang="en-US" dirty="0"/>
          </a:p>
        </p:txBody>
      </p:sp>
      <p:sp>
        <p:nvSpPr>
          <p:cNvPr id="8" name="Text Placeholder 7"/>
          <p:cNvSpPr>
            <a:spLocks noGrp="1"/>
          </p:cNvSpPr>
          <p:nvPr>
            <p:ph type="body" sz="half" idx="3"/>
          </p:nvPr>
        </p:nvSpPr>
        <p:spPr/>
        <p:txBody>
          <a:bodyPr/>
          <a:lstStyle/>
          <a:p>
            <a:r>
              <a:rPr lang="en-US" dirty="0" smtClean="0"/>
              <a:t>Vice President John C. Calhoun</a:t>
            </a:r>
            <a:endParaRPr lang="en-US" dirty="0"/>
          </a:p>
        </p:txBody>
      </p:sp>
      <p:sp>
        <p:nvSpPr>
          <p:cNvPr id="7" name="Content Placeholder 6"/>
          <p:cNvSpPr>
            <a:spLocks noGrp="1"/>
          </p:cNvSpPr>
          <p:nvPr>
            <p:ph sz="quarter" idx="2"/>
          </p:nvPr>
        </p:nvSpPr>
        <p:spPr/>
        <p:txBody>
          <a:bodyPr/>
          <a:lstStyle/>
          <a:p>
            <a:pPr marL="118872" indent="0">
              <a:buNone/>
            </a:pPr>
            <a:r>
              <a:rPr lang="en-US" dirty="0" smtClean="0"/>
              <a:t>“Our Federal Union – It Must Be Preserved!” </a:t>
            </a:r>
            <a:endParaRPr lang="en-US" dirty="0"/>
          </a:p>
        </p:txBody>
      </p:sp>
      <p:sp>
        <p:nvSpPr>
          <p:cNvPr id="9" name="Content Placeholder 8"/>
          <p:cNvSpPr>
            <a:spLocks noGrp="1"/>
          </p:cNvSpPr>
          <p:nvPr>
            <p:ph sz="quarter" idx="4"/>
          </p:nvPr>
        </p:nvSpPr>
        <p:spPr/>
        <p:txBody>
          <a:bodyPr/>
          <a:lstStyle/>
          <a:p>
            <a:pPr marL="118872" indent="0">
              <a:buNone/>
            </a:pPr>
            <a:r>
              <a:rPr lang="en-US" dirty="0" smtClean="0"/>
              <a:t>“The Union – Next to our Liberty – the Most Dear!</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849581"/>
            <a:ext cx="3429000" cy="4607101"/>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1849581"/>
            <a:ext cx="3404786" cy="4607101"/>
          </a:xfrm>
          <a:prstGeom prst="rect">
            <a:avLst/>
          </a:prstGeom>
        </p:spPr>
      </p:pic>
    </p:spTree>
    <p:extLst>
      <p:ext uri="{BB962C8B-B14F-4D97-AF65-F5344CB8AC3E}">
        <p14:creationId xmlns:p14="http://schemas.microsoft.com/office/powerpoint/2010/main" val="1754467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smtClean="0"/>
              <a:t>South Carolina passed the Nullification Act. </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1714500"/>
            <a:ext cx="5519420" cy="4686300"/>
          </a:xfrm>
          <a:prstGeom prst="rect">
            <a:avLst/>
          </a:prstGeom>
        </p:spPr>
      </p:pic>
    </p:spTree>
    <p:extLst>
      <p:ext uri="{BB962C8B-B14F-4D97-AF65-F5344CB8AC3E}">
        <p14:creationId xmlns:p14="http://schemas.microsoft.com/office/powerpoint/2010/main" val="307245981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77</TotalTime>
  <Words>778</Words>
  <Application>Microsoft Office PowerPoint</Application>
  <PresentationFormat>On-screen Show (4:3)</PresentationFormat>
  <Paragraphs>40</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Solstice</vt:lpstr>
      <vt:lpstr>Jacksonian America </vt:lpstr>
      <vt:lpstr>The Common Man Votes</vt:lpstr>
      <vt:lpstr>Property Requirements were Dropped.</vt:lpstr>
      <vt:lpstr>The Spoils System</vt:lpstr>
      <vt:lpstr>The Tariff of Abominations</vt:lpstr>
      <vt:lpstr>Nullification</vt:lpstr>
      <vt:lpstr>Daniel Webster – Union Man.</vt:lpstr>
      <vt:lpstr>PowerPoint Presentation</vt:lpstr>
      <vt:lpstr>South Carolina passed the Nullification Act. </vt:lpstr>
      <vt:lpstr>The Force Act of 1832 - Jackson</vt:lpstr>
      <vt:lpstr>Congress passed a new tariff bill in 1833 – thanks to Clay and Webster.</vt:lpstr>
      <vt:lpstr>The Indian Removal Act of 1830 forced all Native American tribes to relocate west of the Mississippi. </vt:lpstr>
      <vt:lpstr>Examples of Cherokee Assimilation: </vt:lpstr>
      <vt:lpstr>Worcester V. Georgia</vt:lpstr>
      <vt:lpstr>The Trail of Tears</vt:lpstr>
      <vt:lpstr>Andrew Jackson and the BUS</vt:lpstr>
      <vt:lpstr>The Panic of 1837 – A Depression</vt:lpstr>
      <vt:lpstr>Tippecanoe and Tyler, Too!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Jacksonian American</dc:title>
  <dc:creator>Adam</dc:creator>
  <cp:lastModifiedBy>Adam</cp:lastModifiedBy>
  <cp:revision>8</cp:revision>
  <dcterms:created xsi:type="dcterms:W3CDTF">2014-11-21T22:35:25Z</dcterms:created>
  <dcterms:modified xsi:type="dcterms:W3CDTF">2014-11-21T23:55:20Z</dcterms:modified>
</cp:coreProperties>
</file>